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302" r:id="rId11"/>
    <p:sldId id="273" r:id="rId12"/>
    <p:sldId id="308" r:id="rId13"/>
    <p:sldId id="299" r:id="rId14"/>
    <p:sldId id="307" r:id="rId15"/>
    <p:sldId id="305" r:id="rId16"/>
    <p:sldId id="300" r:id="rId17"/>
    <p:sldId id="301" r:id="rId18"/>
    <p:sldId id="303" r:id="rId19"/>
    <p:sldId id="298" r:id="rId20"/>
    <p:sldId id="274" r:id="rId21"/>
    <p:sldId id="257" r:id="rId22"/>
    <p:sldId id="306" r:id="rId23"/>
    <p:sldId id="294" r:id="rId24"/>
    <p:sldId id="304" r:id="rId25"/>
    <p:sldId id="289" r:id="rId26"/>
    <p:sldId id="271" r:id="rId27"/>
    <p:sldId id="285" r:id="rId28"/>
    <p:sldId id="280" r:id="rId29"/>
    <p:sldId id="293" r:id="rId30"/>
    <p:sldId id="277" r:id="rId31"/>
    <p:sldId id="292" r:id="rId32"/>
    <p:sldId id="261" r:id="rId33"/>
    <p:sldId id="276" r:id="rId34"/>
    <p:sldId id="279" r:id="rId35"/>
    <p:sldId id="296"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png>
</file>

<file path=ppt/media/image25.jpg>
</file>

<file path=ppt/media/image26.jpg>
</file>

<file path=ppt/media/image27.jpg>
</file>

<file path=ppt/media/image3.jpg>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6/11/2021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ADR_Adults.html" TargetMode="Externa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hyperlink" Target="ADR_Familie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Deposit_Cancellation.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Families.html"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investopedia.com/terms/o/occupancy-rate.asp" TargetMode="External"/><Relationship Id="rId2" Type="http://schemas.openxmlformats.org/officeDocument/2006/relationships/hyperlink" Target="https://www.investopedia.com/terms/a/average-daily-rate.asp"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KPI</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err="1" smtClean="0"/>
              <a:t>Everything</a:t>
            </a:r>
            <a:r>
              <a:rPr lang="de-DE" dirty="0" smtClean="0"/>
              <a:t> </a:t>
            </a:r>
            <a:r>
              <a:rPr lang="de-DE" dirty="0" err="1" smtClean="0"/>
              <a:t>is</a:t>
            </a:r>
            <a:r>
              <a:rPr lang="de-DE" dirty="0" smtClean="0"/>
              <a:t> </a:t>
            </a:r>
            <a:r>
              <a:rPr lang="de-DE" dirty="0" err="1" smtClean="0"/>
              <a:t>interesting</a:t>
            </a:r>
            <a:r>
              <a:rPr lang="de-DE" dirty="0" smtClean="0"/>
              <a:t>.</a:t>
            </a:r>
          </a:p>
          <a:p>
            <a:pPr marL="182563" indent="-182563">
              <a:buFont typeface="Arial" panose="020B0604020202020204" pitchFamily="34" charset="0"/>
              <a:buChar char="•"/>
            </a:pPr>
            <a:r>
              <a:rPr lang="de-DE" sz="2200" dirty="0" err="1" smtClean="0"/>
              <a:t>Especially</a:t>
            </a:r>
            <a:r>
              <a:rPr lang="de-DE" sz="2200" dirty="0" smtClean="0"/>
              <a:t> </a:t>
            </a:r>
            <a:r>
              <a:rPr lang="de-DE" sz="2200" dirty="0" err="1" smtClean="0"/>
              <a:t>people‘s</a:t>
            </a:r>
            <a:r>
              <a:rPr lang="de-DE" sz="2200" dirty="0" smtClean="0"/>
              <a:t> </a:t>
            </a:r>
            <a:r>
              <a:rPr lang="de-DE" sz="2200" dirty="0" err="1" smtClean="0"/>
              <a:t>behavior</a:t>
            </a:r>
            <a:r>
              <a:rPr lang="de-DE" sz="2200" dirty="0" smtClean="0"/>
              <a:t>.</a:t>
            </a:r>
            <a:endParaRPr lang="en-US" sz="2200"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dirty="0" smtClean="0"/>
              <a:t>!</a:t>
            </a:r>
          </a:p>
          <a:p>
            <a:pPr marL="182563" indent="-182563">
              <a:buFont typeface="Arial" panose="020B0604020202020204" pitchFamily="34" charset="0"/>
              <a:buChar char="•"/>
            </a:pPr>
            <a:r>
              <a:rPr lang="de-DE" dirty="0" err="1" smtClean="0"/>
              <a:t>No</a:t>
            </a:r>
            <a:r>
              <a:rPr lang="de-DE" dirty="0" smtClean="0"/>
              <a:t> matter </a:t>
            </a:r>
            <a:r>
              <a:rPr lang="de-DE" dirty="0" err="1" smtClean="0"/>
              <a:t>how</a:t>
            </a:r>
            <a:r>
              <a:rPr lang="de-DE" dirty="0" smtClean="0"/>
              <a:t> </a:t>
            </a:r>
            <a:r>
              <a:rPr lang="de-DE" dirty="0" err="1" smtClean="0"/>
              <a:t>long</a:t>
            </a:r>
            <a:r>
              <a:rPr lang="de-DE" dirty="0" smtClean="0"/>
              <a:t> </a:t>
            </a:r>
            <a:r>
              <a:rPr lang="de-DE" dirty="0" err="1" smtClean="0"/>
              <a:t>you</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a:t>
            </a:r>
            <a:r>
              <a:rPr lang="de-DE" dirty="0" smtClean="0"/>
              <a:t> </a:t>
            </a:r>
            <a:r>
              <a:rPr lang="de-DE" dirty="0" err="1" smtClean="0"/>
              <a:t>data</a:t>
            </a:r>
            <a:r>
              <a:rPr lang="de-DE" dirty="0" smtClean="0"/>
              <a:t> –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a:t>
            </a:r>
            <a:r>
              <a:rPr lang="de-DE" dirty="0" err="1" smtClean="0"/>
              <a:t>keeps</a:t>
            </a:r>
            <a:r>
              <a:rPr lang="de-DE" dirty="0" smtClean="0"/>
              <a:t> </a:t>
            </a:r>
            <a:r>
              <a:rPr lang="de-DE" dirty="0" err="1" smtClean="0"/>
              <a:t>appearing</a:t>
            </a:r>
            <a:r>
              <a:rPr lang="de-DE" dirty="0" smtClean="0"/>
              <a:t> all </a:t>
            </a:r>
            <a:r>
              <a:rPr lang="de-DE" dirty="0" err="1" smtClean="0"/>
              <a:t>the</a:t>
            </a:r>
            <a:r>
              <a:rPr lang="de-DE" dirty="0" smtClean="0"/>
              <a:t> time. E. g.:</a:t>
            </a:r>
          </a:p>
          <a:p>
            <a:pPr marL="459486" lvl="1" indent="-285750">
              <a:buFont typeface="Courier New" panose="02070309020205020404" pitchFamily="49" charset="0"/>
              <a:buChar char="o"/>
            </a:pPr>
            <a:r>
              <a:rPr lang="en-US" sz="2200" dirty="0"/>
              <a:t>251 records for City Hotels are neither canceled, nor do they have overnight </a:t>
            </a:r>
            <a:r>
              <a:rPr lang="en-US" sz="2200" dirty="0" smtClean="0"/>
              <a:t>stays;</a:t>
            </a:r>
            <a:r>
              <a:rPr lang="en-US" sz="2200" dirty="0"/>
              <a:t> the price (</a:t>
            </a:r>
            <a:r>
              <a:rPr lang="en-US" sz="2200" dirty="0" err="1"/>
              <a:t>adr</a:t>
            </a:r>
            <a:r>
              <a:rPr lang="en-US" sz="2200" dirty="0"/>
              <a:t>) == 0 </a:t>
            </a:r>
            <a:endParaRPr lang="en-US" sz="2200" dirty="0" smtClean="0"/>
          </a:p>
          <a:p>
            <a:pPr marL="459486" lvl="1" indent="-285750">
              <a:buFont typeface="Courier New" panose="02070309020205020404" pitchFamily="49" charset="0"/>
              <a:buChar char="o"/>
            </a:pPr>
            <a:r>
              <a:rPr lang="en-US" sz="2200" dirty="0" smtClean="0"/>
              <a:t>Same is true for 371 bookings in the category Resort Hotel.</a:t>
            </a:r>
            <a:endParaRPr lang="en-US" sz="2200" dirty="0"/>
          </a:p>
        </p:txBody>
      </p:sp>
    </p:spTree>
    <p:extLst>
      <p:ext uri="{BB962C8B-B14F-4D97-AF65-F5344CB8AC3E}">
        <p14:creationId xmlns:p14="http://schemas.microsoft.com/office/powerpoint/2010/main" val="2419855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000" y="1537155"/>
            <a:ext cx="7830000" cy="5220000"/>
          </a:xfrm>
          <a:prstGeom prst="rect">
            <a:avLst/>
          </a:prstGeom>
        </p:spPr>
      </p:pic>
      <p:sp>
        <p:nvSpPr>
          <p:cNvPr id="2" name="Titel 1"/>
          <p:cNvSpPr>
            <a:spLocks noGrp="1"/>
          </p:cNvSpPr>
          <p:nvPr>
            <p:ph type="title"/>
          </p:nvPr>
        </p:nvSpPr>
        <p:spPr/>
        <p:txBody>
          <a:bodyPr/>
          <a:lstStyle/>
          <a:p>
            <a:r>
              <a:rPr lang="de-DE" dirty="0" err="1" smtClean="0"/>
              <a:t>Mean</a:t>
            </a:r>
            <a:r>
              <a:rPr lang="de-DE" dirty="0" smtClean="0"/>
              <a:t> ADR </a:t>
            </a:r>
            <a:r>
              <a:rPr lang="de-DE" dirty="0" err="1" smtClean="0"/>
              <a:t>changes</a:t>
            </a:r>
            <a:r>
              <a:rPr lang="de-DE" dirty="0" smtClean="0"/>
              <a:t> </a:t>
            </a:r>
            <a:r>
              <a:rPr lang="de-DE" dirty="0" err="1" smtClean="0"/>
              <a:t>by</a:t>
            </a:r>
            <a:r>
              <a:rPr lang="de-DE" dirty="0" smtClean="0"/>
              <a:t> </a:t>
            </a:r>
            <a:r>
              <a:rPr lang="de-DE" dirty="0" err="1" smtClean="0"/>
              <a:t>season</a:t>
            </a:r>
            <a:r>
              <a:rPr lang="de-DE" dirty="0" smtClean="0"/>
              <a:t> / </a:t>
            </a:r>
            <a:r>
              <a:rPr lang="de-DE" dirty="0" err="1" smtClean="0"/>
              <a:t>Month</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ADR </a:t>
            </a:r>
            <a:r>
              <a:rPr lang="de-DE" dirty="0" err="1" smtClean="0"/>
              <a:t>by</a:t>
            </a:r>
            <a:r>
              <a:rPr lang="de-DE" dirty="0" smtClean="0"/>
              <a:t> </a:t>
            </a:r>
            <a:r>
              <a:rPr lang="de-DE" dirty="0" err="1" smtClean="0"/>
              <a:t>Adults</a:t>
            </a:r>
            <a:r>
              <a:rPr lang="de-DE" dirty="0" smtClean="0"/>
              <a:t> </a:t>
            </a:r>
            <a:r>
              <a:rPr lang="de-DE" dirty="0" err="1" smtClean="0"/>
              <a:t>only</a:t>
            </a:r>
            <a:r>
              <a:rPr lang="de-DE" dirty="0" smtClean="0"/>
              <a:t> / </a:t>
            </a:r>
            <a:r>
              <a:rPr lang="de-DE" dirty="0" err="1" smtClean="0"/>
              <a:t>Families</a:t>
            </a:r>
            <a:r>
              <a:rPr lang="de-DE" dirty="0" smtClean="0"/>
              <a:t> </a:t>
            </a:r>
            <a:r>
              <a:rPr lang="de-DE" sz="3000" dirty="0" smtClean="0"/>
              <a:t>(TRAVEL/CANCELLATION)</a:t>
            </a:r>
            <a:endParaRPr lang="de-DE" sz="3000" dirty="0"/>
          </a:p>
        </p:txBody>
      </p:sp>
      <p:pic>
        <p:nvPicPr>
          <p:cNvPr id="8" name="Grafik 7">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000" y="1568918"/>
            <a:ext cx="3780000" cy="5040000"/>
          </a:xfrm>
          <a:prstGeom prst="rect">
            <a:avLst/>
          </a:prstGeom>
        </p:spPr>
      </p:pic>
      <p:pic>
        <p:nvPicPr>
          <p:cNvPr id="9" name="Grafik 8">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68918"/>
            <a:ext cx="3780000" cy="5040000"/>
          </a:xfrm>
          <a:prstGeom prst="rect">
            <a:avLst/>
          </a:prstGeom>
        </p:spPr>
      </p:pic>
    </p:spTree>
    <p:extLst>
      <p:ext uri="{BB962C8B-B14F-4D97-AF65-F5344CB8AC3E}">
        <p14:creationId xmlns:p14="http://schemas.microsoft.com/office/powerpoint/2010/main" val="10990831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968079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a:xfrm>
            <a:off x="1024127" y="585216"/>
            <a:ext cx="10227805" cy="1499616"/>
          </a:xfrm>
        </p:spPr>
        <p:txBody>
          <a:bodyPr>
            <a:normAutofit/>
          </a:bodyPr>
          <a:lstStyle/>
          <a:p>
            <a:r>
              <a:rPr lang="de-DE" dirty="0" smtClean="0"/>
              <a:t>Travel </a:t>
            </a:r>
            <a:r>
              <a:rPr lang="de-DE" dirty="0" err="1" smtClean="0"/>
              <a:t>and</a:t>
            </a:r>
            <a:r>
              <a:rPr lang="de-DE" dirty="0" smtClean="0"/>
              <a:t> </a:t>
            </a:r>
            <a:r>
              <a:rPr lang="de-DE" dirty="0" err="1" smtClean="0"/>
              <a:t>cancellation</a:t>
            </a:r>
            <a:r>
              <a:rPr lang="de-DE" dirty="0" smtClean="0"/>
              <a:t> Rates </a:t>
            </a:r>
            <a:r>
              <a:rPr lang="de-DE" dirty="0" err="1" smtClean="0"/>
              <a:t>by</a:t>
            </a:r>
            <a:r>
              <a:rPr lang="de-DE" dirty="0" smtClean="0"/>
              <a:t> </a:t>
            </a:r>
            <a:r>
              <a:rPr lang="de-DE" dirty="0" err="1" smtClean="0"/>
              <a:t>travel</a:t>
            </a:r>
            <a:r>
              <a:rPr lang="de-DE" dirty="0" smtClean="0"/>
              <a:t> </a:t>
            </a:r>
            <a:r>
              <a:rPr lang="de-DE" dirty="0" err="1" smtClean="0"/>
              <a:t>constellations</a:t>
            </a:r>
            <a:r>
              <a:rPr lang="de-DE" dirty="0" smtClean="0"/>
              <a:t>: Singles, </a:t>
            </a:r>
            <a:r>
              <a:rPr lang="de-DE" dirty="0" err="1" smtClean="0"/>
              <a:t>Families</a:t>
            </a:r>
            <a:r>
              <a:rPr lang="de-DE" dirty="0" smtClean="0"/>
              <a:t>, </a:t>
            </a:r>
            <a:r>
              <a:rPr lang="de-DE" dirty="0" err="1" smtClean="0"/>
              <a:t>groups</a:t>
            </a:r>
            <a:r>
              <a:rPr lang="de-DE" dirty="0" smtClean="0"/>
              <a:t> etc.</a:t>
            </a:r>
            <a:endParaRPr lang="de-DE" dirty="0"/>
          </a:p>
        </p:txBody>
      </p:sp>
      <p:sp>
        <p:nvSpPr>
          <p:cNvPr id="5" name="Rechteck 4"/>
          <p:cNvSpPr/>
          <p:nvPr/>
        </p:nvSpPr>
        <p:spPr>
          <a:xfrm>
            <a:off x="2223436" y="4158000"/>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6" name="Rechteck 5"/>
          <p:cNvSpPr/>
          <p:nvPr/>
        </p:nvSpPr>
        <p:spPr>
          <a:xfrm rot="5400000">
            <a:off x="2924476" y="5190366"/>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890561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and</a:t>
            </a:r>
            <a:r>
              <a:rPr lang="de-DE" dirty="0" smtClean="0"/>
              <a:t> </a:t>
            </a:r>
            <a:r>
              <a:rPr lang="de-DE" dirty="0" err="1" smtClean="0"/>
              <a:t>business</a:t>
            </a:r>
            <a:r>
              <a:rPr lang="de-DE" dirty="0" smtClean="0"/>
              <a:t>) </a:t>
            </a:r>
            <a:r>
              <a:rPr lang="de-DE" dirty="0" err="1" smtClean="0"/>
              <a:t>begins</a:t>
            </a:r>
            <a:r>
              <a:rPr lang="de-DE" dirty="0" smtClean="0"/>
              <a:t> </a:t>
            </a:r>
            <a:r>
              <a:rPr lang="de-DE" dirty="0" err="1" smtClean="0"/>
              <a:t>Where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smtClean="0"/>
              <a:t>[</a:t>
            </a:r>
            <a:r>
              <a:rPr lang="de-DE" dirty="0" err="1" smtClean="0"/>
              <a:t>How</a:t>
            </a:r>
            <a:r>
              <a:rPr lang="de-DE" dirty="0" smtClean="0"/>
              <a:t> </a:t>
            </a:r>
            <a:r>
              <a:rPr lang="de-DE" dirty="0" err="1" smtClean="0"/>
              <a:t>can</a:t>
            </a:r>
            <a:r>
              <a:rPr lang="de-DE" dirty="0" smtClean="0"/>
              <a:t> </a:t>
            </a:r>
            <a:r>
              <a:rPr lang="de-DE" dirty="0" err="1" smtClean="0"/>
              <a:t>businesses</a:t>
            </a:r>
            <a:r>
              <a:rPr lang="de-DE" dirty="0" smtClean="0"/>
              <a:t> </a:t>
            </a:r>
            <a:r>
              <a:rPr lang="de-DE" dirty="0" err="1" smtClean="0"/>
              <a:t>prevent</a:t>
            </a:r>
            <a:r>
              <a:rPr lang="de-DE" dirty="0" smtClean="0"/>
              <a:t>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in </a:t>
            </a:r>
            <a:r>
              <a:rPr lang="de-DE" dirty="0" err="1" smtClean="0"/>
              <a:t>their</a:t>
            </a:r>
            <a:r>
              <a:rPr lang="de-DE" dirty="0" smtClean="0"/>
              <a:t> </a:t>
            </a:r>
            <a:r>
              <a:rPr lang="de-DE" dirty="0" err="1" smtClean="0"/>
              <a:t>systems</a:t>
            </a:r>
            <a:r>
              <a:rPr lang="de-DE" dirty="0" smtClean="0"/>
              <a:t>?</a:t>
            </a:r>
            <a:br>
              <a:rPr lang="de-DE" dirty="0" smtClean="0"/>
            </a:br>
            <a:r>
              <a:rPr lang="de-DE" dirty="0" err="1" smtClean="0"/>
              <a:t>Or</a:t>
            </a:r>
            <a:r>
              <a:rPr lang="de-DE" dirty="0" smtClean="0"/>
              <a:t> </a:t>
            </a:r>
            <a:r>
              <a:rPr lang="de-DE" dirty="0" err="1" smtClean="0"/>
              <a:t>is</a:t>
            </a:r>
            <a:r>
              <a:rPr lang="de-DE" dirty="0" smtClean="0"/>
              <a:t> </a:t>
            </a:r>
            <a:r>
              <a:rPr lang="de-DE" dirty="0" err="1" smtClean="0"/>
              <a:t>that</a:t>
            </a:r>
            <a:r>
              <a:rPr lang="de-DE" dirty="0" smtClean="0"/>
              <a:t> just </a:t>
            </a:r>
            <a:r>
              <a:rPr lang="de-DE" dirty="0" err="1" smtClean="0"/>
              <a:t>part</a:t>
            </a:r>
            <a:r>
              <a:rPr lang="de-DE" dirty="0" smtClean="0"/>
              <a:t> </a:t>
            </a:r>
            <a:r>
              <a:rPr lang="de-DE" dirty="0" err="1" smtClean="0"/>
              <a:t>of</a:t>
            </a:r>
            <a:r>
              <a:rPr lang="de-DE" dirty="0" smtClean="0"/>
              <a:t> a </a:t>
            </a:r>
            <a:r>
              <a:rPr lang="de-DE" dirty="0" err="1" smtClean="0"/>
              <a:t>very</a:t>
            </a:r>
            <a:r>
              <a:rPr lang="de-DE" dirty="0" smtClean="0"/>
              <a:t> </a:t>
            </a:r>
            <a:r>
              <a:rPr lang="de-DE" dirty="0" err="1" smtClean="0"/>
              <a:t>special</a:t>
            </a:r>
            <a:r>
              <a:rPr lang="de-DE" dirty="0" smtClean="0"/>
              <a:t> </a:t>
            </a:r>
            <a:r>
              <a:rPr lang="de-DE" dirty="0" err="1" smtClean="0"/>
              <a:t>information</a:t>
            </a:r>
            <a:r>
              <a:rPr lang="de-DE" dirty="0" smtClean="0"/>
              <a:t> </a:t>
            </a:r>
            <a:r>
              <a:rPr lang="de-DE" dirty="0" err="1" smtClean="0"/>
              <a:t>gathering</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p>
          <a:p>
            <a:pPr marL="180975" indent="-180975">
              <a:buFont typeface="Arial" panose="020B0604020202020204" pitchFamily="34" charset="0"/>
              <a:buChar char="•"/>
            </a:pPr>
            <a:r>
              <a:rPr lang="de-DE" dirty="0" smtClean="0"/>
              <a:t>Can </a:t>
            </a:r>
            <a:r>
              <a:rPr lang="de-DE" dirty="0" err="1" smtClean="0"/>
              <a:t>hotel</a:t>
            </a:r>
            <a:r>
              <a:rPr lang="de-DE" dirty="0" smtClean="0"/>
              <a:t> </a:t>
            </a:r>
            <a:r>
              <a:rPr lang="de-DE" dirty="0" err="1" smtClean="0"/>
              <a:t>owners</a:t>
            </a:r>
            <a:r>
              <a:rPr lang="de-DE" dirty="0" smtClean="0"/>
              <a:t> </a:t>
            </a:r>
            <a:r>
              <a:rPr lang="de-DE" dirty="0" err="1" smtClean="0"/>
              <a:t>can</a:t>
            </a:r>
            <a:r>
              <a:rPr lang="de-DE" dirty="0" smtClean="0"/>
              <a:t> do </a:t>
            </a:r>
            <a:r>
              <a:rPr lang="de-DE" dirty="0" err="1" smtClean="0"/>
              <a:t>anything</a:t>
            </a:r>
            <a:r>
              <a:rPr lang="de-DE" dirty="0" smtClean="0"/>
              <a:t> </a:t>
            </a:r>
            <a:r>
              <a:rPr lang="de-DE" dirty="0" err="1" smtClean="0"/>
              <a:t>to</a:t>
            </a:r>
            <a:r>
              <a:rPr lang="de-DE" dirty="0" smtClean="0"/>
              <a:t> </a:t>
            </a:r>
            <a:r>
              <a:rPr lang="de-DE" dirty="0" err="1" smtClean="0"/>
              <a:t>change</a:t>
            </a:r>
            <a:r>
              <a:rPr lang="de-DE" dirty="0" smtClean="0"/>
              <a:t> </a:t>
            </a:r>
            <a:r>
              <a:rPr lang="de-DE" dirty="0" err="1" smtClean="0"/>
              <a:t>this</a:t>
            </a:r>
            <a:r>
              <a:rPr lang="de-DE" dirty="0" smtClean="0"/>
              <a:t> (not </a:t>
            </a:r>
            <a:r>
              <a:rPr lang="de-DE" dirty="0" err="1" smtClean="0"/>
              <a:t>only</a:t>
            </a:r>
            <a:r>
              <a:rPr lang="de-DE" dirty="0" smtClean="0"/>
              <a:t> </a:t>
            </a:r>
            <a:r>
              <a:rPr lang="de-DE" dirty="0" err="1" smtClean="0"/>
              <a:t>for</a:t>
            </a:r>
            <a:r>
              <a:rPr lang="de-DE" dirty="0" smtClean="0"/>
              <a:t> </a:t>
            </a:r>
            <a:r>
              <a:rPr lang="de-DE" dirty="0" err="1" smtClean="0"/>
              <a:t>their</a:t>
            </a:r>
            <a:r>
              <a:rPr lang="de-DE" dirty="0" smtClean="0"/>
              <a:t> </a:t>
            </a:r>
            <a:r>
              <a:rPr lang="de-DE" dirty="0" err="1" smtClean="0"/>
              <a:t>businesses</a:t>
            </a:r>
            <a:r>
              <a:rPr lang="de-DE" dirty="0" smtClean="0"/>
              <a:t>, but also </a:t>
            </a:r>
            <a:r>
              <a:rPr lang="de-DE" dirty="0" err="1" smtClean="0"/>
              <a:t>for</a:t>
            </a:r>
            <a:r>
              <a:rPr lang="de-DE" dirty="0" smtClean="0"/>
              <a:t> </a:t>
            </a:r>
            <a:r>
              <a:rPr lang="de-DE" dirty="0" err="1" smtClean="0"/>
              <a:t>families</a:t>
            </a:r>
            <a:r>
              <a:rPr lang="de-DE" dirty="0" smtClean="0"/>
              <a:t>‘ </a:t>
            </a:r>
            <a:r>
              <a:rPr lang="de-DE" dirty="0" err="1" smtClean="0"/>
              <a:t>sake</a:t>
            </a:r>
            <a:r>
              <a:rPr lang="de-DE" dirty="0" smtClean="0"/>
              <a:t>)?</a:t>
            </a:r>
          </a:p>
          <a:p>
            <a:pPr marL="180975" indent="-180975">
              <a:buFont typeface="Arial" panose="020B0604020202020204" pitchFamily="34" charset="0"/>
              <a:buChar char="•"/>
            </a:pPr>
            <a:r>
              <a:rPr lang="de-DE" dirty="0" smtClean="0"/>
              <a:t>Are </a:t>
            </a:r>
            <a:r>
              <a:rPr lang="de-DE" dirty="0" err="1" smtClean="0"/>
              <a:t>resort</a:t>
            </a:r>
            <a:r>
              <a:rPr lang="de-DE" dirty="0" smtClean="0"/>
              <a:t> </a:t>
            </a:r>
            <a:r>
              <a:rPr lang="de-DE" dirty="0" err="1" smtClean="0"/>
              <a:t>hotels</a:t>
            </a:r>
            <a:r>
              <a:rPr lang="de-DE" dirty="0" smtClean="0"/>
              <a:t> </a:t>
            </a:r>
            <a:r>
              <a:rPr lang="de-DE" dirty="0" err="1" smtClean="0"/>
              <a:t>always</a:t>
            </a:r>
            <a:r>
              <a:rPr lang="de-DE" dirty="0" smtClean="0"/>
              <a:t> </a:t>
            </a:r>
            <a:r>
              <a:rPr lang="de-DE" dirty="0" err="1" smtClean="0"/>
              <a:t>fully</a:t>
            </a:r>
            <a:r>
              <a:rPr lang="de-DE" dirty="0" smtClean="0"/>
              <a:t> </a:t>
            </a:r>
            <a:r>
              <a:rPr lang="de-DE" dirty="0" err="1" smtClean="0"/>
              <a:t>booked</a:t>
            </a:r>
            <a:r>
              <a:rPr lang="de-DE" dirty="0" smtClean="0"/>
              <a:t> in </a:t>
            </a:r>
            <a:r>
              <a:rPr lang="de-DE" dirty="0" err="1" smtClean="0"/>
              <a:t>summer</a:t>
            </a:r>
            <a:r>
              <a:rPr lang="de-DE" dirty="0"/>
              <a:t> </a:t>
            </a:r>
            <a:r>
              <a:rPr lang="de-DE" dirty="0" smtClean="0"/>
              <a:t>so </a:t>
            </a:r>
            <a:r>
              <a:rPr lang="de-DE" dirty="0" err="1" smtClean="0"/>
              <a:t>they</a:t>
            </a:r>
            <a:r>
              <a:rPr lang="de-DE" dirty="0" smtClean="0"/>
              <a:t> </a:t>
            </a:r>
            <a:r>
              <a:rPr lang="de-DE" dirty="0" err="1" smtClean="0"/>
              <a:t>don‘t</a:t>
            </a:r>
            <a:r>
              <a:rPr lang="de-DE" dirty="0" smtClean="0"/>
              <a:t> </a:t>
            </a:r>
            <a:r>
              <a:rPr lang="de-DE" dirty="0" err="1" smtClean="0"/>
              <a:t>have</a:t>
            </a:r>
            <a:r>
              <a:rPr lang="de-DE" dirty="0" smtClean="0"/>
              <a:t> </a:t>
            </a:r>
            <a:r>
              <a:rPr lang="de-DE" dirty="0" err="1" smtClean="0"/>
              <a:t>to</a:t>
            </a:r>
            <a:r>
              <a:rPr lang="de-DE" dirty="0" smtClean="0"/>
              <a:t> care </a:t>
            </a:r>
            <a:r>
              <a:rPr lang="de-DE" dirty="0" err="1" smtClean="0"/>
              <a:t>about</a:t>
            </a:r>
            <a:r>
              <a:rPr lang="de-DE" dirty="0" smtClean="0"/>
              <a:t> </a:t>
            </a:r>
            <a:r>
              <a:rPr lang="de-DE" dirty="0" err="1" smtClean="0"/>
              <a:t>cancellations</a:t>
            </a:r>
            <a:r>
              <a:rPr lang="de-DE" dirty="0" smtClean="0"/>
              <a:t>? – </a:t>
            </a:r>
            <a:r>
              <a:rPr lang="de-DE" dirty="0" err="1" smtClean="0"/>
              <a:t>We</a:t>
            </a:r>
            <a:r>
              <a:rPr lang="de-DE" dirty="0" smtClean="0"/>
              <a:t> </a:t>
            </a:r>
            <a:r>
              <a:rPr lang="de-DE" dirty="0" err="1" smtClean="0"/>
              <a:t>did</a:t>
            </a:r>
            <a:r>
              <a:rPr lang="de-DE" dirty="0" smtClean="0"/>
              <a:t> not </a:t>
            </a:r>
            <a:r>
              <a:rPr lang="de-DE" dirty="0" err="1" smtClean="0"/>
              <a:t>get</a:t>
            </a:r>
            <a:r>
              <a:rPr lang="de-DE" dirty="0" smtClean="0"/>
              <a:t> </a:t>
            </a:r>
            <a:r>
              <a:rPr lang="de-DE" dirty="0" err="1" smtClean="0"/>
              <a:t>any</a:t>
            </a:r>
            <a:r>
              <a:rPr lang="de-DE" dirty="0" smtClean="0"/>
              <a:t> </a:t>
            </a:r>
            <a:r>
              <a:rPr lang="de-DE" dirty="0" err="1" smtClean="0"/>
              <a:t>occupation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the</a:t>
            </a:r>
            <a:r>
              <a:rPr lang="de-DE" dirty="0" smtClean="0"/>
              <a:t> </a:t>
            </a:r>
            <a:r>
              <a:rPr lang="de-DE" dirty="0" err="1" smtClean="0"/>
              <a:t>two</a:t>
            </a:r>
            <a:r>
              <a:rPr lang="de-DE" dirty="0" smtClean="0"/>
              <a:t> </a:t>
            </a:r>
            <a:r>
              <a:rPr lang="de-DE" dirty="0" err="1" smtClean="0"/>
              <a:t>hotels</a:t>
            </a:r>
            <a:r>
              <a:rPr lang="de-DE" dirty="0" smtClean="0"/>
              <a:t>.</a:t>
            </a:r>
          </a:p>
          <a:p>
            <a:pPr marL="180975" indent="-180975">
              <a:buFont typeface="Arial" panose="020B0604020202020204" pitchFamily="34" charset="0"/>
              <a:buChar char="•"/>
            </a:pPr>
            <a:r>
              <a:rPr lang="de-DE" dirty="0" smtClean="0"/>
              <a:t>But not </a:t>
            </a:r>
            <a:r>
              <a:rPr lang="de-DE" dirty="0" err="1" smtClean="0"/>
              <a:t>everything</a:t>
            </a:r>
            <a:r>
              <a:rPr lang="de-DE" dirty="0" smtClean="0"/>
              <a:t> </a:t>
            </a:r>
            <a:r>
              <a:rPr lang="de-DE" dirty="0" err="1" smtClean="0"/>
              <a:t>is</a:t>
            </a:r>
            <a:r>
              <a:rPr lang="de-DE" dirty="0" smtClean="0"/>
              <a:t> </a:t>
            </a:r>
            <a:r>
              <a:rPr lang="de-DE" dirty="0" err="1" smtClean="0"/>
              <a:t>always</a:t>
            </a:r>
            <a:r>
              <a:rPr lang="de-DE" dirty="0" smtClean="0"/>
              <a:t> just </a:t>
            </a:r>
            <a:r>
              <a:rPr lang="de-DE" dirty="0" err="1" smtClean="0"/>
              <a:t>business</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116116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r>
              <a:rPr lang="en-US" dirty="0"/>
              <a:t>What Is Revenue Per Available Room (RevPAR)?</a:t>
            </a:r>
          </a:p>
          <a:p>
            <a:r>
              <a:rPr lang="en-US" dirty="0"/>
              <a:t>Revenue per available room (RevPAR) is a metric used in the hospitality industry to measure hotel performance. The measurement is calculated by multiplying a hotel's </a:t>
            </a:r>
            <a:r>
              <a:rPr lang="en-US" u="sng" dirty="0">
                <a:hlinkClick r:id="rId2"/>
              </a:rPr>
              <a:t>average daily room rate</a:t>
            </a:r>
            <a:r>
              <a:rPr lang="en-US" dirty="0"/>
              <a:t> (ADR) by its </a:t>
            </a:r>
            <a:r>
              <a:rPr lang="en-US" u="sng" dirty="0">
                <a:hlinkClick r:id="rId3"/>
              </a:rPr>
              <a:t>occupancy rate</a:t>
            </a:r>
            <a:r>
              <a:rPr lang="en-US" dirty="0"/>
              <a:t>.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236270"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dirty="0" err="1" smtClean="0"/>
              <a:t>tourist</a:t>
            </a:r>
            <a:r>
              <a:rPr lang="de-DE" dirty="0" smtClean="0"/>
              <a:t> </a:t>
            </a:r>
            <a:r>
              <a:rPr lang="de-DE" dirty="0" err="1" smtClean="0"/>
              <a:t>arrivals</a:t>
            </a:r>
            <a:r>
              <a:rPr lang="de-DE" dirty="0" smtClean="0"/>
              <a:t> AT </a:t>
            </a:r>
            <a:r>
              <a:rPr lang="de-DE" dirty="0" err="1" smtClean="0"/>
              <a:t>accomodation</a:t>
            </a:r>
            <a:r>
              <a:rPr lang="de-DE" dirty="0" smtClean="0"/>
              <a:t> Providers in </a:t>
            </a:r>
            <a:r>
              <a:rPr lang="de-DE" dirty="0"/>
              <a:t>Portugal </a:t>
            </a:r>
            <a:r>
              <a:rPr lang="de-DE" dirty="0" smtClean="0"/>
              <a:t>2009 – 2019 in mill.</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Market </a:t>
            </a:r>
            <a:r>
              <a:rPr lang="de-DE" dirty="0" err="1" smtClean="0"/>
              <a:t>information</a:t>
            </a:r>
            <a:endParaRPr lang="de-DE" dirty="0"/>
          </a:p>
        </p:txBody>
      </p:sp>
      <p:pic>
        <p:nvPicPr>
          <p:cNvPr id="3" name="Grafik 2"/>
          <p:cNvPicPr>
            <a:picLocks noChangeAspect="1"/>
          </p:cNvPicPr>
          <p:nvPr/>
        </p:nvPicPr>
        <p:blipFill rotWithShape="1">
          <a:blip r:embed="rId2">
            <a:extLst>
              <a:ext uri="{28A0092B-C50C-407E-A947-70E740481C1C}">
                <a14:useLocalDpi xmlns:a14="http://schemas.microsoft.com/office/drawing/2010/main" val="0"/>
              </a:ext>
            </a:extLst>
          </a:blip>
          <a:srcRect l="5736" t="28772" r="5739" b="27439"/>
          <a:stretch/>
        </p:blipFill>
        <p:spPr>
          <a:xfrm>
            <a:off x="547036" y="2502568"/>
            <a:ext cx="11097928" cy="3878981"/>
          </a:xfrm>
          <a:prstGeom prst="rect">
            <a:avLst/>
          </a:prstGeom>
        </p:spPr>
      </p:pic>
      <p:pic>
        <p:nvPicPr>
          <p:cNvPr id="5" name="Grafik 4"/>
          <p:cNvPicPr>
            <a:picLocks noChangeAspect="1"/>
          </p:cNvPicPr>
          <p:nvPr/>
        </p:nvPicPr>
        <p:blipFill rotWithShape="1">
          <a:blip r:embed="rId3">
            <a:extLst>
              <a:ext uri="{28A0092B-C50C-407E-A947-70E740481C1C}">
                <a14:useLocalDpi xmlns:a14="http://schemas.microsoft.com/office/drawing/2010/main" val="0"/>
              </a:ext>
            </a:extLst>
          </a:blip>
          <a:srcRect l="78814" t="6737" r="4922" b="87363"/>
          <a:stretch/>
        </p:blipFill>
        <p:spPr>
          <a:xfrm>
            <a:off x="9893167" y="534546"/>
            <a:ext cx="1782278" cy="456857"/>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282" y="0"/>
            <a:ext cx="10922718" cy="7717848"/>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564</Words>
  <Application>Microsoft Office PowerPoint</Application>
  <PresentationFormat>Breitbild</PresentationFormat>
  <Paragraphs>207</Paragraphs>
  <Slides>35</Slides>
  <Notes>0</Notes>
  <HiddenSlides>2</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35</vt:i4>
      </vt:variant>
    </vt:vector>
  </HeadingPairs>
  <TitlesOfParts>
    <vt:vector size="41" baseType="lpstr">
      <vt:lpstr>Arial</vt:lpstr>
      <vt:lpstr>Courier New</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 2019 in mill.</vt:lpstr>
      <vt:lpstr>Market information</vt:lpstr>
      <vt:lpstr>PowerPoint-Präsentation</vt:lpstr>
      <vt:lpstr>THE Beauty - of data</vt:lpstr>
      <vt:lpstr>KPI</vt:lpstr>
      <vt:lpstr>Data structure</vt:lpstr>
      <vt:lpstr>Findings</vt:lpstr>
      <vt:lpstr>Mean ADR changes by season / Month</vt:lpstr>
      <vt:lpstr>ADR by Adults only / Families (TRAVEL/CANCELLATION)</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PowerPoint-Präsentation</vt:lpstr>
      <vt:lpstr>Travel and cancellation Rates by travel constellations: Singles, Families, groups etc.</vt:lpstr>
      <vt:lpstr>Life (and business) begins Where data ends</vt:lpstr>
      <vt:lpstr>PowerPoint-Präsentation</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Oversampling with smote</vt:lpstr>
      <vt:lpstr>Finally THE Miracle…</vt:lpstr>
      <vt:lpstr>PowerPoint-Präsentation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74</cp:revision>
  <dcterms:created xsi:type="dcterms:W3CDTF">2021-06-09T14:50:24Z</dcterms:created>
  <dcterms:modified xsi:type="dcterms:W3CDTF">2021-06-11T08:59:49Z</dcterms:modified>
</cp:coreProperties>
</file>

<file path=docProps/thumbnail.jpeg>
</file>